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pptx" ContentType="application/vnd.openxmlformats-officedocument.presentationml.presentation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56" r:id="rId2"/>
    <p:sldId id="296" r:id="rId3"/>
    <p:sldId id="300" r:id="rId4"/>
    <p:sldId id="310" r:id="rId5"/>
    <p:sldId id="292" r:id="rId6"/>
    <p:sldId id="302" r:id="rId7"/>
    <p:sldId id="297" r:id="rId8"/>
    <p:sldId id="303" r:id="rId9"/>
    <p:sldId id="298" r:id="rId10"/>
    <p:sldId id="291" r:id="rId11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80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00"/>
    <a:srgbClr val="66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074" autoAdjust="0"/>
    <p:restoredTop sz="94624" autoAdjust="0"/>
  </p:normalViewPr>
  <p:slideViewPr>
    <p:cSldViewPr>
      <p:cViewPr varScale="1">
        <p:scale>
          <a:sx n="78" d="100"/>
          <a:sy n="78" d="100"/>
        </p:scale>
        <p:origin x="-1080" y="-96"/>
      </p:cViewPr>
      <p:guideLst>
        <p:guide orient="horz" pos="2160"/>
        <p:guide orient="horz" pos="1801"/>
        <p:guide pos="2880"/>
      </p:guideLst>
    </p:cSldViewPr>
  </p:slideViewPr>
  <p:outlineViewPr>
    <p:cViewPr>
      <p:scale>
        <a:sx n="33" d="100"/>
        <a:sy n="33" d="100"/>
      </p:scale>
      <p:origin x="48" y="372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FF37D5-990A-4A38-A733-37EE8256333E}" type="datetimeFigureOut">
              <a:rPr lang="en-US" smtClean="0"/>
              <a:pPr/>
              <a:t>15/03/2019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7A08A9-2976-4049-BA3B-7EC0AB1A29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46675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E33C2-F484-4041-B86E-70B5BBADCBAF}" type="datetimeFigureOut">
              <a:rPr lang="en-US" smtClean="0"/>
              <a:pPr/>
              <a:t>15/03/2019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54EB-B651-4A48-B22C-91CFDA669A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86322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E33C2-F484-4041-B86E-70B5BBADCBAF}" type="datetimeFigureOut">
              <a:rPr lang="en-US" smtClean="0"/>
              <a:pPr/>
              <a:t>15/03/2019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54EB-B651-4A48-B22C-91CFDA669A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46328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866"/>
            <a:ext cx="2057400" cy="487627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866"/>
            <a:ext cx="6019800" cy="48762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E33C2-F484-4041-B86E-70B5BBADCBAF}" type="datetimeFigureOut">
              <a:rPr lang="en-US" smtClean="0"/>
              <a:pPr/>
              <a:t>15/03/2019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54EB-B651-4A48-B22C-91CFDA669A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32991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4686" y="1625865"/>
            <a:ext cx="8229600" cy="3771636"/>
          </a:xfrm>
        </p:spPr>
        <p:txBody>
          <a:bodyPr/>
          <a:lstStyle>
            <a:lvl1pPr marL="342900" indent="-342900">
              <a:buClr>
                <a:srgbClr val="C00000"/>
              </a:buClr>
              <a:buSzPct val="75000"/>
              <a:buFont typeface="Wingdings 3" pitchFamily="18" charset="2"/>
              <a:buChar char=""/>
              <a:defRPr/>
            </a:lvl1pPr>
            <a:lvl2pPr marL="742950" indent="-285750">
              <a:buClr>
                <a:srgbClr val="C00000"/>
              </a:buClr>
              <a:buSzPct val="80000"/>
              <a:buFont typeface="Wingdings 3" pitchFamily="18" charset="2"/>
              <a:buChar char=""/>
              <a:defRPr/>
            </a:lvl2pPr>
            <a:lvl3pPr marL="1143000" indent="-228600">
              <a:buClr>
                <a:srgbClr val="C00000"/>
              </a:buClr>
              <a:buSzPct val="80000"/>
              <a:buFont typeface="Wingdings 3" pitchFamily="18" charset="2"/>
              <a:buChar char="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E33C2-F484-4041-B86E-70B5BBADCBAF}" type="datetimeFigureOut">
              <a:rPr lang="en-US" smtClean="0"/>
              <a:pPr/>
              <a:t>15/03/2019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Picture 6" descr="C:\Users\rao\Desktop\Coroney Logo.JPG"/>
          <p:cNvPicPr/>
          <p:nvPr userDrawn="1"/>
        </p:nvPicPr>
        <p:blipFill rotWithShape="1">
          <a:blip r:embed="rId2" cstate="print"/>
          <a:srcRect r="5900"/>
          <a:stretch/>
        </p:blipFill>
        <p:spPr bwMode="auto">
          <a:xfrm>
            <a:off x="6096001" y="5160953"/>
            <a:ext cx="2948848" cy="51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 userDrawn="1"/>
        </p:nvSpPr>
        <p:spPr>
          <a:xfrm>
            <a:off x="228600" y="0"/>
            <a:ext cx="228600" cy="57150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54000"/>
            <a:ext cx="7620000" cy="635000"/>
          </a:xfrm>
          <a:prstGeom prst="snipRound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>
            <a:noAutofit/>
          </a:bodyPr>
          <a:lstStyle>
            <a:lvl1pPr>
              <a:defRPr sz="4000">
                <a:solidFill>
                  <a:srgbClr val="C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94367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3672418"/>
            <a:ext cx="7772400" cy="113506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E33C2-F484-4041-B86E-70B5BBADCBAF}" type="datetimeFigureOut">
              <a:rPr lang="en-US" smtClean="0"/>
              <a:pPr/>
              <a:t>15/03/2019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54EB-B651-4A48-B22C-91CFDA669A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75685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E33C2-F484-4041-B86E-70B5BBADCBAF}" type="datetimeFigureOut">
              <a:rPr lang="en-US" smtClean="0"/>
              <a:pPr/>
              <a:t>15/03/2019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54EB-B651-4A48-B22C-91CFDA669A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333531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12397"/>
            <a:ext cx="4040188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279261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812397"/>
            <a:ext cx="4041775" cy="329274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E33C2-F484-4041-B86E-70B5BBADCBAF}" type="datetimeFigureOut">
              <a:rPr lang="en-US" smtClean="0"/>
              <a:pPr/>
              <a:t>15/03/2019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54EB-B651-4A48-B22C-91CFDA669A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59339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E33C2-F484-4041-B86E-70B5BBADCBAF}" type="datetimeFigureOut">
              <a:rPr lang="en-US" smtClean="0"/>
              <a:pPr/>
              <a:t>15/03/2019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54EB-B651-4A48-B22C-91CFDA669A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75710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E33C2-F484-4041-B86E-70B5BBADCBAF}" type="datetimeFigureOut">
              <a:rPr lang="en-US" smtClean="0"/>
              <a:pPr/>
              <a:t>15/03/2019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54EB-B651-4A48-B22C-91CFDA669A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49193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27543"/>
            <a:ext cx="3008313" cy="9683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195918"/>
            <a:ext cx="3008313" cy="39092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E33C2-F484-4041-B86E-70B5BBADCBAF}" type="datetimeFigureOut">
              <a:rPr lang="en-US" smtClean="0"/>
              <a:pPr/>
              <a:t>15/03/2019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54EB-B651-4A48-B22C-91CFDA669A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07220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000501"/>
            <a:ext cx="5486400" cy="47228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BE33C2-F484-4041-B86E-70B5BBADCBAF}" type="datetimeFigureOut">
              <a:rPr lang="en-US" smtClean="0"/>
              <a:pPr/>
              <a:t>15/03/2019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D54EB-B651-4A48-B22C-91CFDA669A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4432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BE33C2-F484-4041-B86E-70B5BBADCBAF}" type="datetimeFigureOut">
              <a:rPr lang="en-US" smtClean="0"/>
              <a:pPr/>
              <a:t>15/03/2019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CD54EB-B651-4A48-B22C-91CFDA669AC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10067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yk.rao@coroney.com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PowerPoint_Presentation1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561848"/>
            <a:ext cx="5486400" cy="1142999"/>
          </a:xfrm>
        </p:spPr>
        <p:txBody>
          <a:bodyPr>
            <a:normAutofit/>
          </a:bodyPr>
          <a:lstStyle/>
          <a:p>
            <a:r>
              <a:rPr lang="en-IN" sz="1300" b="1" dirty="0" smtClean="0">
                <a:solidFill>
                  <a:srgbClr val="C00000"/>
                </a:solidFill>
              </a:rPr>
              <a:t>Y</a:t>
            </a:r>
            <a:r>
              <a:rPr lang="en-IN" sz="1300" b="1" dirty="0">
                <a:solidFill>
                  <a:srgbClr val="C00000"/>
                </a:solidFill>
              </a:rPr>
              <a:t>. K. Rao </a:t>
            </a:r>
          </a:p>
          <a:p>
            <a:r>
              <a:rPr lang="en-IN" sz="1300" b="1" dirty="0">
                <a:solidFill>
                  <a:srgbClr val="C00000"/>
                </a:solidFill>
              </a:rPr>
              <a:t>M/s Coroney Technologies Pvt. Ltd. </a:t>
            </a:r>
          </a:p>
          <a:p>
            <a:r>
              <a:rPr lang="en-IN" sz="1300" b="1" dirty="0">
                <a:solidFill>
                  <a:srgbClr val="C00000"/>
                </a:solidFill>
              </a:rPr>
              <a:t>Vadodara (Gujarat</a:t>
            </a:r>
            <a:r>
              <a:rPr lang="en-IN" sz="1300" b="1" dirty="0" smtClean="0">
                <a:solidFill>
                  <a:srgbClr val="C00000"/>
                </a:solidFill>
              </a:rPr>
              <a:t>)  </a:t>
            </a:r>
            <a:r>
              <a:rPr lang="en-IN" sz="1300" b="1" dirty="0" smtClean="0">
                <a:solidFill>
                  <a:srgbClr val="C00000"/>
                </a:solidFill>
                <a:hlinkClick r:id="rId2"/>
              </a:rPr>
              <a:t>yk.rao@coroney.com</a:t>
            </a:r>
            <a:r>
              <a:rPr lang="en-IN" sz="1300" b="1" dirty="0" smtClean="0">
                <a:solidFill>
                  <a:srgbClr val="C00000"/>
                </a:solidFill>
              </a:rPr>
              <a:t>  </a:t>
            </a:r>
          </a:p>
          <a:p>
            <a:r>
              <a:rPr lang="en-IN" sz="1300" b="1" dirty="0" smtClean="0">
                <a:solidFill>
                  <a:srgbClr val="C00000"/>
                </a:solidFill>
              </a:rPr>
              <a:t>+91 -9601351464 </a:t>
            </a:r>
            <a:endParaRPr lang="en-IN" sz="1300" b="1" dirty="0">
              <a:solidFill>
                <a:srgbClr val="C00000"/>
              </a:solidFill>
            </a:endParaRPr>
          </a:p>
          <a:p>
            <a:endParaRPr lang="en-IN" sz="1800" b="1" dirty="0">
              <a:solidFill>
                <a:srgbClr val="C00000"/>
              </a:solidFill>
            </a:endParaRPr>
          </a:p>
          <a:p>
            <a:endParaRPr lang="en-IN" sz="1800" b="1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15159" y="723900"/>
            <a:ext cx="8153400" cy="2362200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b="1" dirty="0">
              <a:solidFill>
                <a:schemeClr val="bg2"/>
              </a:solidFill>
              <a:latin typeface="Footlight MT Light" pitchFamily="18" charset="0"/>
            </a:endParaRPr>
          </a:p>
          <a:p>
            <a:pPr algn="ctr"/>
            <a:r>
              <a:rPr lang="en-US" sz="3200" b="1" dirty="0" smtClean="0">
                <a:solidFill>
                  <a:schemeClr val="bg2"/>
                </a:solidFill>
                <a:latin typeface="Footlight MT Light" pitchFamily="18" charset="0"/>
              </a:rPr>
              <a:t>Presentation </a:t>
            </a:r>
            <a:r>
              <a:rPr lang="en-US" sz="3200" b="1" dirty="0">
                <a:solidFill>
                  <a:schemeClr val="bg2"/>
                </a:solidFill>
                <a:latin typeface="Footlight MT Light" pitchFamily="18" charset="0"/>
              </a:rPr>
              <a:t>on </a:t>
            </a:r>
          </a:p>
          <a:p>
            <a:pPr algn="ctr"/>
            <a:r>
              <a:rPr lang="en-US" sz="3200" b="1" dirty="0">
                <a:solidFill>
                  <a:schemeClr val="bg2"/>
                </a:solidFill>
                <a:latin typeface="Footlight MT Light" pitchFamily="18" charset="0"/>
              </a:rPr>
              <a:t>Suggested Technology for </a:t>
            </a:r>
            <a:endParaRPr lang="en-US" sz="3200" b="1" dirty="0" smtClean="0">
              <a:solidFill>
                <a:schemeClr val="bg2"/>
              </a:solidFill>
              <a:latin typeface="Footlight MT Light" pitchFamily="18" charset="0"/>
            </a:endParaRPr>
          </a:p>
          <a:p>
            <a:pPr algn="ctr"/>
            <a:r>
              <a:rPr lang="en-US" sz="3200" b="1" dirty="0" smtClean="0">
                <a:solidFill>
                  <a:schemeClr val="bg2"/>
                </a:solidFill>
                <a:latin typeface="Footlight MT Light" pitchFamily="18" charset="0"/>
              </a:rPr>
              <a:t>Remediation  </a:t>
            </a:r>
            <a:r>
              <a:rPr lang="en-US" sz="3200" b="1" dirty="0" smtClean="0">
                <a:solidFill>
                  <a:schemeClr val="bg2"/>
                </a:solidFill>
                <a:latin typeface="Footlight MT Light" pitchFamily="18" charset="0"/>
              </a:rPr>
              <a:t>of  </a:t>
            </a:r>
            <a:r>
              <a:rPr lang="en-US" sz="3200" b="1" dirty="0">
                <a:solidFill>
                  <a:schemeClr val="bg2"/>
                </a:solidFill>
                <a:latin typeface="Footlight MT Light" pitchFamily="18" charset="0"/>
              </a:rPr>
              <a:t>Contaminated Soil </a:t>
            </a:r>
            <a:endParaRPr lang="en-US" sz="3200" b="1" dirty="0" smtClean="0">
              <a:solidFill>
                <a:schemeClr val="bg2"/>
              </a:solidFill>
              <a:latin typeface="Footlight MT Light" pitchFamily="18" charset="0"/>
            </a:endParaRPr>
          </a:p>
          <a:p>
            <a:pPr algn="ctr"/>
            <a:endParaRPr lang="en-US" sz="3200" b="1" dirty="0">
              <a:solidFill>
                <a:schemeClr val="bg2"/>
              </a:solidFill>
              <a:latin typeface="Footlight MT Light" pitchFamily="18" charset="0"/>
            </a:endParaRPr>
          </a:p>
          <a:p>
            <a:pPr algn="ctr"/>
            <a:endParaRPr lang="en-US" sz="3200" b="1" dirty="0">
              <a:solidFill>
                <a:schemeClr val="bg2"/>
              </a:solidFill>
              <a:latin typeface="Footlight MT Light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213756" y="214875"/>
            <a:ext cx="8756207" cy="5373127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410" name="AutoShape 2" descr="Image result for make in india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7412" name="AutoShape 4" descr="Image result for make in india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7414" name="AutoShape 6" descr="Image result for make in india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7415" name="Picture 7" descr="Image result for make in india 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8201" y="3924300"/>
            <a:ext cx="1142999" cy="514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77795487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86905253"/>
              </p:ext>
            </p:extLst>
          </p:nvPr>
        </p:nvGraphicFramePr>
        <p:xfrm>
          <a:off x="609600" y="360978"/>
          <a:ext cx="8305800" cy="53200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9616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DESCRIPTION 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kern="12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Remediation without </a:t>
                      </a:r>
                      <a:r>
                        <a:rPr lang="en-US" sz="1400" b="1" i="0" u="none" strike="noStrike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WAHSING 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kern="1200" baseline="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Remediation </a:t>
                      </a:r>
                      <a:r>
                        <a:rPr lang="en-US" sz="1400" b="1" i="0" u="none" strike="noStrike" kern="1200" dirty="0" smtClean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with </a:t>
                      </a:r>
                      <a:r>
                        <a:rPr lang="en-US" sz="1400" b="1" i="0" u="none" strike="noStrike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WAHSING </a:t>
                      </a:r>
                    </a:p>
                  </a:txBody>
                  <a:tcPr marL="9525" marR="9525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8992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water treatment Plant capacity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Small Plant is  required to treat and dispose water safely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Bigger Plant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size is required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8992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Quantity of soil to be remediated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Quantity of soil to be remediated is little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higher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Less.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This was mere failure in KODAIKANAL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 Mercury Balancing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is to be achieved in washing .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019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Handling of SOIL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It is easy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Very difficult because soil is wet and Mud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61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Mercury contamination in AIR wash area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doesn’t exist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Exists because Mercury starts boiling from 18 Deg C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019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Water disposal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with Hg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doesn’t exist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Exists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8992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Mercury  traces in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surrounding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area of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air in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soil handling equipment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doesn’t exist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Exists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61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Heat required to remediate soil  / MT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Less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By 60 %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High because water latent heat is more than soil </a:t>
                      </a:r>
                      <a:r>
                        <a:rPr lang="en-US" sz="1400" b="0" i="0" u="none" strike="noStrike" dirty="0" smtClean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**</a:t>
                      </a:r>
                      <a:endParaRPr lang="en-US" sz="1400" b="0" i="0" u="none" strike="noStrike" dirty="0">
                        <a:solidFill>
                          <a:srgbClr val="FF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61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Time Required to remediate soil / MT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Less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by 40 – 50 %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Very High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8992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Mass Balancing of Mercury in soil remediation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Very much possible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Not possible . Because KODAIKANAL soil remediation actual mercury collected in process is ZERO Gram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9616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AIR Pollution </a:t>
                      </a: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Negligible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/ BDL  with proper care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umps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High Because all wash area exposed to Air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causes alarming</a:t>
                      </a:r>
                      <a:r>
                        <a:rPr lang="en-US" sz="1400" b="0" i="0" u="none" strike="noStrike" baseline="0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Hg levels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" y="0"/>
            <a:ext cx="7696200" cy="381000"/>
          </a:xfrm>
        </p:spPr>
        <p:txBody>
          <a:bodyPr/>
          <a:lstStyle/>
          <a:p>
            <a:r>
              <a:rPr lang="en-US" sz="2000" b="1" dirty="0" smtClean="0"/>
              <a:t>Remediation without &amp; with washing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xmlns="" id="{65451E8E-C68C-434C-BE74-A5167D318E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4266" y="952500"/>
            <a:ext cx="8427334" cy="45720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en-US" sz="1600" u="sng" spc="300" dirty="0" smtClean="0">
              <a:solidFill>
                <a:srgbClr val="7030A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en-US" sz="1600" b="1" u="sng" spc="3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Salient Features: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Targeted Mercury levels in treated soil can be achieved even up to 6 mg/kg in an environmentally sound and efficient manner. 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US" sz="16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Process is dry. There are No emissions in air and water. Complete system is Electronic Controlled with minimum of a operator interference.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Dust separation before condensers. No water washing  / No filter press/ No water contamination with mercury with ZLD approach.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Mercury emissions from into vacuum pumps &amp;/or from vacuum pump as exhaust metallic Hg can be recovered, or converted to solid non hazardous waste which can be disposed in land fill at TSDF.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Final material balancing per weight input to weight output can be achieved. </a:t>
            </a:r>
          </a:p>
          <a:p>
            <a:pPr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Occupational safety &amp; health issued are adequately addressed.</a:t>
            </a:r>
            <a:endParaRPr lang="en-IN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xmlns="" id="{1570E6AB-DB33-423D-B32D-86F035FBF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342900"/>
            <a:ext cx="8270111" cy="800100"/>
          </a:xfrm>
        </p:spPr>
        <p:txBody>
          <a:bodyPr/>
          <a:lstStyle/>
          <a:p>
            <a:pPr algn="l"/>
            <a:r>
              <a:rPr lang="en-US" sz="2800" dirty="0" smtClean="0"/>
              <a:t>Technology Proposed: </a:t>
            </a:r>
            <a:br>
              <a:rPr lang="en-US" sz="2800" dirty="0" smtClean="0"/>
            </a:br>
            <a:r>
              <a:rPr lang="en-US" sz="2000" b="1" dirty="0"/>
              <a:t>B</a:t>
            </a:r>
            <a:r>
              <a:rPr lang="en-US" sz="2000" b="1" dirty="0" smtClean="0"/>
              <a:t>ased on High Vacuum, Low Temperature  Thermal Desorption Process  </a:t>
            </a:r>
          </a:p>
        </p:txBody>
      </p:sp>
    </p:spTree>
    <p:extLst>
      <p:ext uri="{BB962C8B-B14F-4D97-AF65-F5344CB8AC3E}">
        <p14:creationId xmlns:p14="http://schemas.microsoft.com/office/powerpoint/2010/main" xmlns="" val="775074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387718512"/>
              </p:ext>
            </p:extLst>
          </p:nvPr>
        </p:nvGraphicFramePr>
        <p:xfrm>
          <a:off x="667265" y="838200"/>
          <a:ext cx="7772400" cy="4800600"/>
        </p:xfrm>
        <a:graphic>
          <a:graphicData uri="http://schemas.openxmlformats.org/presentationml/2006/ole">
            <p:oleObj spid="_x0000_s1049" name="Acrobat Document" r:id="rId3" imgW="7100640" imgH="4992120" progId="AcroExch.Document.7">
              <p:embed/>
            </p:oleObj>
          </a:graphicData>
        </a:graphic>
      </p:graphicFrame>
      <p:sp>
        <p:nvSpPr>
          <p:cNvPr id="6" name="Title 2">
            <a:extLst>
              <a:ext uri="{FF2B5EF4-FFF2-40B4-BE49-F238E27FC236}">
                <a16:creationId xmlns:a16="http://schemas.microsoft.com/office/drawing/2014/main" xmlns="" id="{1570E6AB-DB33-423D-B32D-86F035FBFD70}"/>
              </a:ext>
            </a:extLst>
          </p:cNvPr>
          <p:cNvSpPr txBox="1">
            <a:spLocks/>
          </p:cNvSpPr>
          <p:nvPr/>
        </p:nvSpPr>
        <p:spPr>
          <a:xfrm>
            <a:off x="436944" y="125112"/>
            <a:ext cx="8270111" cy="552450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>
              <a:spcBef>
                <a:spcPct val="0"/>
              </a:spcBef>
              <a:buNone/>
              <a:defRPr sz="28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/>
              <a:t>Proposed Technology - Process Flow </a:t>
            </a:r>
            <a:r>
              <a:rPr lang="en-US" sz="2400" dirty="0" smtClean="0"/>
              <a:t>Diagram </a:t>
            </a:r>
            <a:r>
              <a:rPr lang="en-US" sz="24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*</a:t>
            </a:r>
            <a:endParaRPr lang="en-US" sz="24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61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457200" y="190501"/>
          <a:ext cx="8458200" cy="5334000"/>
        </p:xfrm>
        <a:graphic>
          <a:graphicData uri="http://schemas.openxmlformats.org/presentationml/2006/ole">
            <p:oleObj spid="_x0000_s34818" name="Presentation" r:id="rId3" imgW="4568804" imgH="3425985" progId="PowerPoint.Show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30121822"/>
              </p:ext>
            </p:extLst>
          </p:nvPr>
        </p:nvGraphicFramePr>
        <p:xfrm>
          <a:off x="609600" y="1028700"/>
          <a:ext cx="8305800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33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24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18032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Parameters 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Other Technology</a:t>
                      </a:r>
                    </a:p>
                    <a:p>
                      <a:pPr algn="ctr"/>
                      <a:endParaRPr lang="en-US" sz="1600" b="1" dirty="0">
                        <a:solidFill>
                          <a:srgbClr val="FF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Proposed Technology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0819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Temperature </a:t>
                      </a:r>
                      <a:endParaRPr lang="en-US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Very High  (450</a:t>
                      </a:r>
                      <a:r>
                        <a:rPr lang="en-US" sz="1600" baseline="300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O </a:t>
                      </a:r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C) </a:t>
                      </a:r>
                      <a:r>
                        <a:rPr lang="en-US" sz="1600" dirty="0" smtClean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*</a:t>
                      </a:r>
                      <a:endParaRPr lang="en-US" sz="1600" dirty="0">
                        <a:solidFill>
                          <a:srgbClr val="FF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Low  ( &lt;310 </a:t>
                      </a:r>
                      <a:r>
                        <a:rPr lang="en-US" sz="1600" baseline="300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</a:t>
                      </a:r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 )</a:t>
                      </a:r>
                      <a:endParaRPr lang="en-US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0819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Vacuum </a:t>
                      </a:r>
                      <a:endParaRPr lang="en-US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POOR 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More than 100 mm Hg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HIGH  less Than 5 mm Hg 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0819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Dust separation </a:t>
                      </a:r>
                      <a:endParaRPr lang="en-US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Mechanical Vapor  filters  </a:t>
                      </a:r>
                      <a:endParaRPr lang="en-US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Vacuum Ionization</a:t>
                      </a:r>
                      <a:r>
                        <a:rPr lang="en-US" sz="1600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endParaRPr lang="en-US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50819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Vacuum Pressure drop</a:t>
                      </a:r>
                      <a:endParaRPr lang="en-US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5-</a:t>
                      </a:r>
                      <a:r>
                        <a:rPr lang="en-US" sz="1600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20 mm Hg </a:t>
                      </a:r>
                      <a:endParaRPr lang="en-US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5- 10 Micron </a:t>
                      </a:r>
                      <a:endParaRPr lang="en-US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50819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Particle</a:t>
                      </a:r>
                      <a:r>
                        <a:rPr lang="en-US" sz="1600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efficiency </a:t>
                      </a:r>
                      <a:endParaRPr lang="en-US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5 micron or above </a:t>
                      </a:r>
                      <a:endParaRPr lang="en-US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0.3 Micron</a:t>
                      </a:r>
                      <a:r>
                        <a:rPr lang="en-US" sz="1600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endParaRPr lang="en-US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6229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Scrubbing </a:t>
                      </a:r>
                      <a:endParaRPr lang="en-US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Oil scrubbin</a:t>
                      </a:r>
                      <a:r>
                        <a:rPr lang="en-US" sz="1600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  </a:t>
                      </a:r>
                      <a:r>
                        <a:rPr lang="en-US" sz="1600" baseline="0" dirty="0" smtClean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*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endParaRPr lang="en-US" sz="1600" b="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NO Scrubbing </a:t>
                      </a:r>
                      <a:endParaRPr lang="en-US" sz="1600" dirty="0">
                        <a:solidFill>
                          <a:srgbClr val="FF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85244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Air pollution control</a:t>
                      </a:r>
                      <a:r>
                        <a:rPr lang="en-US" sz="1600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endParaRPr lang="en-US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Carbon filter exhaust of Vacuum pumps. 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The separation  poor 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VACULIFE before Vacuum pump  The Mercury vapors separation efficiency is more than 98% 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190500"/>
            <a:ext cx="7924800" cy="647700"/>
          </a:xfrm>
        </p:spPr>
        <p:txBody>
          <a:bodyPr/>
          <a:lstStyle/>
          <a:p>
            <a:pPr algn="l"/>
            <a:r>
              <a:rPr lang="en-US" sz="2400" b="1" dirty="0" smtClean="0"/>
              <a:t>Proposed Technology comparison with  other Technology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1592034"/>
              </p:ext>
            </p:extLst>
          </p:nvPr>
        </p:nvGraphicFramePr>
        <p:xfrm>
          <a:off x="631107" y="1181100"/>
          <a:ext cx="8305800" cy="312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716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7622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92241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18032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Parameters 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Other Technology</a:t>
                      </a:r>
                    </a:p>
                    <a:p>
                      <a:pPr algn="ctr"/>
                      <a:endParaRPr lang="en-US" sz="1600" b="1" dirty="0">
                        <a:solidFill>
                          <a:srgbClr val="FF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Proposed Technology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8032"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Mercury collected as Liquid mercury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0 % Because Hg mixes with oil , water ,VOC , or in  activated Carbon 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75 % - 90 %  </a:t>
                      </a:r>
                    </a:p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(Material Balancing)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Water washing </a:t>
                      </a:r>
                      <a:endParaRPr lang="en-US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Required </a:t>
                      </a:r>
                      <a:endParaRPr lang="en-US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NOT  required </a:t>
                      </a:r>
                      <a:endParaRPr lang="en-US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Energy </a:t>
                      </a:r>
                      <a:endParaRPr lang="en-US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High 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Less</a:t>
                      </a:r>
                      <a:r>
                        <a:rPr lang="en-US" sz="1600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by 30- 50 % </a:t>
                      </a:r>
                      <a:endParaRPr lang="en-US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Cycle</a:t>
                      </a:r>
                      <a:r>
                        <a:rPr lang="en-US" sz="1600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time </a:t>
                      </a:r>
                      <a:endParaRPr lang="en-US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High</a:t>
                      </a:r>
                      <a:endParaRPr lang="en-US" sz="1600" kern="1200" dirty="0">
                        <a:solidFill>
                          <a:schemeClr val="dk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Less</a:t>
                      </a:r>
                      <a:r>
                        <a:rPr lang="en-US" sz="1600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by 35- 55 % </a:t>
                      </a:r>
                      <a:endParaRPr lang="en-US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4196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Technology </a:t>
                      </a:r>
                      <a:endParaRPr lang="en-US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Imported</a:t>
                      </a:r>
                      <a:r>
                        <a:rPr lang="en-US" sz="1600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endParaRPr lang="en-US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Indigenous</a:t>
                      </a:r>
                      <a:r>
                        <a:rPr lang="en-US" sz="1600" baseline="0" dirty="0" smtClean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/ Innovative </a:t>
                      </a:r>
                      <a:endParaRPr lang="en-US" sz="160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</a:tbl>
          </a:graphicData>
        </a:graphic>
      </p:graphicFrame>
      <p:sp>
        <p:nvSpPr>
          <p:cNvPr id="5" name="Title 2"/>
          <p:cNvSpPr txBox="1">
            <a:spLocks/>
          </p:cNvSpPr>
          <p:nvPr/>
        </p:nvSpPr>
        <p:spPr>
          <a:xfrm>
            <a:off x="228600" y="266700"/>
            <a:ext cx="7924800" cy="647700"/>
          </a:xfrm>
          <a:prstGeom prst="snipRoundRect">
            <a:avLst/>
          </a:prstGeom>
          <a:solidFill>
            <a:schemeClr val="bg2"/>
          </a:solidFill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C00000"/>
                </a:solidFill>
                <a:latin typeface="+mj-lt"/>
                <a:ea typeface="+mj-ea"/>
                <a:cs typeface="+mj-cs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algn="l"/>
            <a:r>
              <a:rPr lang="en-US" sz="2400" b="1" dirty="0" smtClean="0"/>
              <a:t>Proposed Technology comparison with  other Technology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xmlns="" val="48520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28963051"/>
              </p:ext>
            </p:extLst>
          </p:nvPr>
        </p:nvGraphicFramePr>
        <p:xfrm>
          <a:off x="762000" y="952500"/>
          <a:ext cx="8229600" cy="449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80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415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lvl="0" algn="ctr" fontAlgn="b"/>
                      <a:r>
                        <a:rPr lang="en-US" sz="1600" b="1" i="0" u="none" strike="noStrike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Description </a:t>
                      </a:r>
                    </a:p>
                  </a:txBody>
                  <a:tcPr marL="7304" marR="7304" marT="6087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en-US" sz="1600" b="1" i="0" u="none" strike="noStrike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Proposed </a:t>
                      </a:r>
                    </a:p>
                  </a:txBody>
                  <a:tcPr marL="7304" marR="7304" marT="6087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Level of Vacuum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&amp; PROCESS Temperature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304" marR="7304" marT="6087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High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5 mm Hg  &amp;  &lt;310 Deg C 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304" marR="7304" marT="6087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MECHANICAL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FILTERS  &amp; CARTRIDGE FILTERS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304" marR="7304" marT="6087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Not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required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304" marR="7304" marT="6087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Hazardous elements separation from Gas stream </a:t>
                      </a:r>
                    </a:p>
                  </a:txBody>
                  <a:tcPr marL="7304" marR="7304" marT="6087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Vacuum ionization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to 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charge 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&amp; 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trap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solid, liquid, 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304" marR="7304" marT="6087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0" lvl="0" algn="l" defTabSz="914400" rtl="0" eaLnBrk="1" fontAlgn="b" latinLnBrk="0" hangingPunct="1"/>
                      <a:r>
                        <a:rPr lang="en-US" sz="1600" b="0" i="0" u="none" strike="noStrike" kern="120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SOIL WATER WASHING  </a:t>
                      </a:r>
                    </a:p>
                  </a:txBody>
                  <a:tcPr marL="7304" marR="7304" marT="6087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Not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required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304" marR="7304" marT="6087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Escaped dust  particles separation . </a:t>
                      </a:r>
                      <a:endParaRPr lang="en-US" sz="1600" b="0" i="0" u="none" strike="noStrike" baseline="0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304" marR="7304" marT="6087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With 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USHASH </a:t>
                      </a:r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TM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to prevent clogging of condensers rest 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with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VACULIFE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filters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.. </a:t>
                      </a:r>
                    </a:p>
                  </a:txBody>
                  <a:tcPr marL="7304" marR="7304" marT="6087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Carbon Filters on exhaust of Vacuum pumps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.</a:t>
                      </a:r>
                    </a:p>
                  </a:txBody>
                  <a:tcPr marL="7304" marR="7304" marT="6087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Not required </a:t>
                      </a:r>
                      <a:r>
                        <a:rPr lang="en-US" sz="1600" b="0" i="0" u="none" strike="noStrike" baseline="0" dirty="0" smtClean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**</a:t>
                      </a:r>
                      <a:endParaRPr lang="en-US" sz="1600" b="0" i="0" u="none" strike="noStrike" dirty="0">
                        <a:solidFill>
                          <a:srgbClr val="FF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304" marR="7304" marT="6087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effluent water disposal for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given soil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304" marR="7304" marT="6087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lose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to zero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emission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304" marR="7304" marT="6087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190500"/>
            <a:ext cx="8229600" cy="609600"/>
          </a:xfrm>
        </p:spPr>
        <p:txBody>
          <a:bodyPr/>
          <a:lstStyle/>
          <a:p>
            <a:pPr algn="l"/>
            <a:r>
              <a:rPr lang="en-US" sz="1400" b="1" dirty="0" smtClean="0"/>
              <a:t/>
            </a:r>
            <a:br>
              <a:rPr lang="en-US" sz="1400" b="1" dirty="0" smtClean="0"/>
            </a:br>
            <a:r>
              <a:rPr lang="en-US" sz="1800" b="1" dirty="0" smtClean="0"/>
              <a:t>SALIENT FEATURES OF SOIL REMEDIATION USING </a:t>
            </a:r>
            <a:br>
              <a:rPr lang="en-US" sz="1800" b="1" dirty="0" smtClean="0"/>
            </a:br>
            <a:r>
              <a:rPr lang="en-US" sz="1800" b="1" dirty="0" smtClean="0"/>
              <a:t>THERMO / HIGH VACUUM PROCESS COUPLED WITH   </a:t>
            </a:r>
            <a:r>
              <a:rPr lang="en-US" sz="1800" b="1" dirty="0" smtClean="0">
                <a:solidFill>
                  <a:schemeClr val="tx1"/>
                </a:solidFill>
              </a:rPr>
              <a:t>USHASH </a:t>
            </a:r>
            <a:r>
              <a:rPr lang="en-US" sz="1800" b="1" baseline="30000" dirty="0" smtClean="0">
                <a:solidFill>
                  <a:schemeClr val="tx1"/>
                </a:solidFill>
              </a:rPr>
              <a:t>TM</a:t>
            </a:r>
            <a:r>
              <a:rPr lang="en-US" sz="1800" b="1" dirty="0" smtClean="0">
                <a:solidFill>
                  <a:schemeClr val="tx1"/>
                </a:solidFill>
              </a:rPr>
              <a:t>  </a:t>
            </a:r>
            <a:r>
              <a:rPr lang="en-US" sz="1800" b="1" dirty="0" smtClean="0"/>
              <a:t>&amp;   </a:t>
            </a:r>
            <a:r>
              <a:rPr lang="en-US" sz="1800" b="1" dirty="0" smtClean="0">
                <a:solidFill>
                  <a:schemeClr val="tx1"/>
                </a:solidFill>
              </a:rPr>
              <a:t>VACULIFE </a:t>
            </a:r>
            <a:r>
              <a:rPr lang="en-US" sz="1800" b="1" baseline="30000" dirty="0" smtClean="0">
                <a:solidFill>
                  <a:schemeClr val="tx1"/>
                </a:solidFill>
              </a:rPr>
              <a:t>TM  </a:t>
            </a:r>
            <a:r>
              <a:rPr lang="en-US" sz="1800" b="1" dirty="0" smtClean="0"/>
              <a:t/>
            </a:r>
            <a:br>
              <a:rPr lang="en-US" sz="1800" b="1" dirty="0" smtClean="0"/>
            </a:br>
            <a:endParaRPr lang="en-US" sz="1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026103878"/>
              </p:ext>
            </p:extLst>
          </p:nvPr>
        </p:nvGraphicFramePr>
        <p:xfrm>
          <a:off x="762000" y="952500"/>
          <a:ext cx="8229600" cy="37368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804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4155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lvl="0" algn="ctr" fontAlgn="b"/>
                      <a:r>
                        <a:rPr lang="en-US" sz="1600" b="1" i="0" u="none" strike="noStrike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Description </a:t>
                      </a:r>
                    </a:p>
                  </a:txBody>
                  <a:tcPr marL="7304" marR="7304" marT="6087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fontAlgn="b"/>
                      <a:r>
                        <a:rPr lang="en-US" sz="1600" b="1" i="0" u="none" strike="noStrike" dirty="0">
                          <a:solidFill>
                            <a:srgbClr val="FF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Proposed </a:t>
                      </a:r>
                    </a:p>
                  </a:txBody>
                  <a:tcPr marL="7304" marR="7304" marT="6087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Heating</a:t>
                      </a:r>
                      <a:r>
                        <a:rPr lang="en-US" sz="1600" b="0" i="0" u="none" strike="noStrike" baseline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304" marR="7304" marT="6087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Indirect heating with thermic</a:t>
                      </a:r>
                      <a:r>
                        <a:rPr lang="en-US" sz="1600" b="0" i="0" u="none" strike="noStrike" baseline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oil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304" marR="7304" marT="6087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Mercury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emissions 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air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304" marR="7304" marT="6087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Below detection limit with se of VACULIFE filters .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304" marR="7304" marT="6087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Solid carbon disposal </a:t>
                      </a:r>
                    </a:p>
                  </a:txBody>
                  <a:tcPr marL="7304" marR="7304" marT="6087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Not required.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304" marR="7304" marT="6087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ffluent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water treatment </a:t>
                      </a:r>
                    </a:p>
                  </a:txBody>
                  <a:tcPr marL="7304" marR="7304" marT="6087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Minimum requirement,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effluent being soft.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304" marR="7304" marT="6087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649233"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Energy</a:t>
                      </a:r>
                      <a:r>
                        <a:rPr lang="en-US" sz="1600" b="0" i="0" u="none" strike="noStrike" baseline="0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cost </a:t>
                      </a:r>
                    </a:p>
                  </a:txBody>
                  <a:tcPr marL="7304" marR="7304" marT="6087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Low energy cost.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35- 55  % less in comparison with others.</a:t>
                      </a:r>
                    </a:p>
                  </a:txBody>
                  <a:tcPr marL="7304" marR="7304" marT="6087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612666"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Environmental Friendly Technology </a:t>
                      </a:r>
                    </a:p>
                  </a:txBody>
                  <a:tcPr marL="7304" marR="7304" marT="6087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Yes. UNIQUE and 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TWIN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Patents with ZLD  approach  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7304" marR="7304" marT="6087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190500"/>
            <a:ext cx="8229600" cy="609600"/>
          </a:xfrm>
        </p:spPr>
        <p:txBody>
          <a:bodyPr/>
          <a:lstStyle/>
          <a:p>
            <a:pPr algn="l"/>
            <a:r>
              <a:rPr lang="en-US" sz="1400" b="1" dirty="0" smtClean="0"/>
              <a:t/>
            </a:r>
            <a:br>
              <a:rPr lang="en-US" sz="1400" b="1" dirty="0" smtClean="0"/>
            </a:br>
            <a:r>
              <a:rPr lang="en-US" sz="1800" b="1" dirty="0" smtClean="0"/>
              <a:t>SALIENT FEATURES OF SOIL REMEDIATION USING </a:t>
            </a:r>
            <a:br>
              <a:rPr lang="en-US" sz="1800" b="1" dirty="0" smtClean="0"/>
            </a:br>
            <a:r>
              <a:rPr lang="en-US" sz="1800" b="1" dirty="0" smtClean="0"/>
              <a:t>THERMO / HIGH VACUUM PROCESS COUPLED WITH   </a:t>
            </a:r>
            <a:r>
              <a:rPr lang="en-US" sz="1800" b="1" dirty="0" smtClean="0">
                <a:solidFill>
                  <a:schemeClr val="tx1"/>
                </a:solidFill>
              </a:rPr>
              <a:t>USHASH </a:t>
            </a:r>
            <a:r>
              <a:rPr lang="en-US" sz="1800" b="1" baseline="30000" dirty="0" smtClean="0">
                <a:solidFill>
                  <a:schemeClr val="tx1"/>
                </a:solidFill>
              </a:rPr>
              <a:t>TM</a:t>
            </a:r>
            <a:r>
              <a:rPr lang="en-US" sz="1800" b="1" dirty="0" smtClean="0">
                <a:solidFill>
                  <a:schemeClr val="tx1"/>
                </a:solidFill>
              </a:rPr>
              <a:t>  </a:t>
            </a:r>
            <a:r>
              <a:rPr lang="en-US" sz="1800" b="1" dirty="0" smtClean="0"/>
              <a:t>&amp;   </a:t>
            </a:r>
            <a:r>
              <a:rPr lang="en-US" sz="1800" b="1" dirty="0" smtClean="0">
                <a:solidFill>
                  <a:schemeClr val="tx1"/>
                </a:solidFill>
              </a:rPr>
              <a:t>VACULIFE </a:t>
            </a:r>
            <a:r>
              <a:rPr lang="en-US" sz="1800" b="1" baseline="30000" dirty="0" smtClean="0">
                <a:solidFill>
                  <a:schemeClr val="tx1"/>
                </a:solidFill>
              </a:rPr>
              <a:t>TM  </a:t>
            </a:r>
            <a:r>
              <a:rPr lang="en-US" sz="1800" b="1" dirty="0" smtClean="0"/>
              <a:t/>
            </a:r>
            <a:br>
              <a:rPr lang="en-US" sz="1800" b="1" dirty="0" smtClean="0"/>
            </a:br>
            <a:endParaRPr lang="en-US" sz="18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156775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1104900"/>
            <a:ext cx="8001000" cy="350520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Considering the fact that mercury is highly hazardous and toxic in nature the remediation process must be </a:t>
            </a:r>
            <a:r>
              <a:rPr lang="en-US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targeted with zero emissions / zero discharge approach.</a:t>
            </a:r>
            <a:r>
              <a:rPr lang="en-US" sz="16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  is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possible to a great extent with the use of Vacuum thermal desorption 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process for soil remediation and </a:t>
            </a:r>
            <a:r>
              <a:rPr lang="en-US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proper dust separation system thereof.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US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Usage of water in the total process should be limited 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only for  Condenser / equipment cooling .</a:t>
            </a:r>
          </a:p>
          <a:p>
            <a:pPr>
              <a:lnSpc>
                <a:spcPct val="120000"/>
              </a:lnSpc>
              <a:spcBef>
                <a:spcPts val="1200"/>
              </a:spcBef>
              <a:buFont typeface="Wingdings" panose="05000000000000000000" pitchFamily="2" charset="2"/>
              <a:buChar char="q"/>
            </a:pP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It should be preferred that the reclaimed </a:t>
            </a:r>
            <a:r>
              <a:rPr lang="en-US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mercury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is either </a:t>
            </a:r>
            <a:r>
              <a:rPr lang="en-US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reusable 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 treated suitably for </a:t>
            </a:r>
            <a:r>
              <a:rPr lang="en-US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safe disposal </a:t>
            </a:r>
            <a:r>
              <a:rPr lang="en-US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land fill at TSDF as per Rules.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266700"/>
            <a:ext cx="7696200" cy="533400"/>
          </a:xfrm>
        </p:spPr>
        <p:txBody>
          <a:bodyPr/>
          <a:lstStyle/>
          <a:p>
            <a:pPr algn="l"/>
            <a:r>
              <a:rPr lang="en-US" sz="2800" dirty="0" smtClean="0"/>
              <a:t>WAY FORWARD  </a:t>
            </a:r>
            <a:r>
              <a:rPr lang="en-US" sz="1800" dirty="0" smtClean="0"/>
              <a:t>( Hg soil remediation)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PIL">
      <a:majorFont>
        <a:latin typeface="Candara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4951</TotalTime>
  <Words>797</Words>
  <Application>Microsoft Office PowerPoint</Application>
  <PresentationFormat>On-screen Show (16:10)</PresentationFormat>
  <Paragraphs>134</Paragraphs>
  <Slides>10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Office Theme</vt:lpstr>
      <vt:lpstr>Acrobat Document</vt:lpstr>
      <vt:lpstr>Presentation</vt:lpstr>
      <vt:lpstr>Slide 1</vt:lpstr>
      <vt:lpstr>Technology Proposed:  Based on High Vacuum, Low Temperature  Thermal Desorption Process  </vt:lpstr>
      <vt:lpstr>Slide 3</vt:lpstr>
      <vt:lpstr>Slide 4</vt:lpstr>
      <vt:lpstr>Proposed Technology comparison with  other Technology</vt:lpstr>
      <vt:lpstr>Slide 6</vt:lpstr>
      <vt:lpstr> SALIENT FEATURES OF SOIL REMEDIATION USING  THERMO / HIGH VACUUM PROCESS COUPLED WITH   USHASH TM  &amp;   VACULIFE TM   </vt:lpstr>
      <vt:lpstr> SALIENT FEATURES OF SOIL REMEDIATION USING  THERMO / HIGH VACUUM PROCESS COUPLED WITH   USHASH TM  &amp;   VACULIFE TM   </vt:lpstr>
      <vt:lpstr>WAY FORWARD  ( Hg soil remediation) </vt:lpstr>
      <vt:lpstr>Remediation without &amp; with washing</vt:lpstr>
    </vt:vector>
  </TitlesOfParts>
  <Company>ORM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Coroney Technologies Limited</dc:title>
  <dc:creator>Rohit-1</dc:creator>
  <cp:lastModifiedBy>CORONEY</cp:lastModifiedBy>
  <cp:revision>423</cp:revision>
  <dcterms:created xsi:type="dcterms:W3CDTF">2014-04-21T08:07:21Z</dcterms:created>
  <dcterms:modified xsi:type="dcterms:W3CDTF">2019-03-15T04:18:51Z</dcterms:modified>
</cp:coreProperties>
</file>